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4"/>
  </p:notesMasterIdLst>
  <p:sldIdLst>
    <p:sldId id="276" r:id="rId2"/>
    <p:sldId id="275" r:id="rId3"/>
    <p:sldId id="260" r:id="rId4"/>
    <p:sldId id="271" r:id="rId5"/>
    <p:sldId id="272" r:id="rId6"/>
    <p:sldId id="274" r:id="rId7"/>
    <p:sldId id="258" r:id="rId8"/>
    <p:sldId id="261" r:id="rId9"/>
    <p:sldId id="269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D13"/>
    <a:srgbClr val="E48312"/>
    <a:srgbClr val="BD5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D65A0A-6BB4-4EDE-9B2F-E83078649898}" v="1942" dt="2024-09-29T19:04:26.435"/>
    <p1510:client id="{CE44A004-E936-4293-9405-12D1991FF44E}" v="82" dt="2024-09-29T18:51:04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94694"/>
  </p:normalViewPr>
  <p:slideViewPr>
    <p:cSldViewPr snapToGrid="0">
      <p:cViewPr varScale="1">
        <p:scale>
          <a:sx n="144" d="100"/>
          <a:sy n="144" d="100"/>
        </p:scale>
        <p:origin x="14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/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/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/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/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/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/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/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/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1980" y="227817"/>
          <a:ext cx="3141929" cy="216478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1980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1980" y="2392606"/>
        <a:ext cx="3141929" cy="1165655"/>
      </dsp:txXfrm>
    </dsp:sp>
    <dsp:sp modelId="{4B4311D9-6572-5E44-A9D0-30983CC33530}">
      <dsp:nvSpPr>
        <dsp:cNvPr id="0" name=""/>
        <dsp:cNvSpPr/>
      </dsp:nvSpPr>
      <dsp:spPr>
        <a:xfrm>
          <a:off x="3458235" y="227817"/>
          <a:ext cx="3141929" cy="216478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458235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458235" y="2392606"/>
        <a:ext cx="3141929" cy="1165655"/>
      </dsp:txXfrm>
    </dsp:sp>
    <dsp:sp modelId="{07C064E5-62B6-204B-8DE6-15586CDA117C}">
      <dsp:nvSpPr>
        <dsp:cNvPr id="0" name=""/>
        <dsp:cNvSpPr/>
      </dsp:nvSpPr>
      <dsp:spPr>
        <a:xfrm>
          <a:off x="6914489" y="227817"/>
          <a:ext cx="3141929" cy="216478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6914489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6914489" y="2392606"/>
        <a:ext cx="3141929" cy="11656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7EB93-2F5F-4742-81D4-7D1CA806841E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A7788F-8CF2-4A79-8E71-0DFC4FE9C28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3249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96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A9965-08C4-06BB-8A7D-E93D5E1BF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51849E-096A-DD0F-2C28-399AB9F30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6CA89CE-1A21-1533-0AB4-9472583F9E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2E7609-F54D-FADC-EC64-E4DC96B42B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0190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7029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683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5975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83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001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635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5640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2075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026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182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741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301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14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Pizza auf einem Tisch">
            <a:extLst>
              <a:ext uri="{FF2B5EF4-FFF2-40B4-BE49-F238E27FC236}">
                <a16:creationId xmlns:a16="http://schemas.microsoft.com/office/drawing/2014/main" id="{DE472FD8-FC93-532A-7D02-1399007AF7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3000" contrast="-44000"/>
                    </a14:imgEffect>
                  </a14:imgLayer>
                </a14:imgProps>
              </a:ext>
            </a:extLst>
          </a:blip>
          <a:srcRect t="28390" b="6664"/>
          <a:stretch/>
        </p:blipFill>
        <p:spPr>
          <a:xfrm>
            <a:off x="20" y="10"/>
            <a:ext cx="12191980" cy="633452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8C000906-4FA7-70EB-5494-F256AD4584EB}"/>
              </a:ext>
            </a:extLst>
          </p:cNvPr>
          <p:cNvSpPr/>
          <p:nvPr/>
        </p:nvSpPr>
        <p:spPr>
          <a:xfrm>
            <a:off x="9369287" y="355895"/>
            <a:ext cx="2465362" cy="24653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62E84F63-DE80-27C3-FE7F-34B3F5090F2B}"/>
              </a:ext>
            </a:extLst>
          </p:cNvPr>
          <p:cNvGrpSpPr/>
          <p:nvPr/>
        </p:nvGrpSpPr>
        <p:grpSpPr>
          <a:xfrm>
            <a:off x="2693618" y="4330146"/>
            <a:ext cx="6804763" cy="1388165"/>
            <a:chOff x="2193462" y="1639956"/>
            <a:chExt cx="6804763" cy="1388165"/>
          </a:xfrm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154D3B70-D377-17D3-823F-984CC49CD51E}"/>
                </a:ext>
              </a:extLst>
            </p:cNvPr>
            <p:cNvSpPr/>
            <p:nvPr/>
          </p:nvSpPr>
          <p:spPr>
            <a:xfrm>
              <a:off x="2193462" y="1639956"/>
              <a:ext cx="6804763" cy="1388165"/>
            </a:xfrm>
            <a:prstGeom prst="round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  <a:effectLst>
              <a:outerShdw blurRad="304800" sx="102000" sy="102000" algn="ctr" rotWithShape="0">
                <a:prstClr val="black">
                  <a:alpha val="7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12C2A1C8-A707-81C9-5883-E75BB4E02F47}"/>
                </a:ext>
              </a:extLst>
            </p:cNvPr>
            <p:cNvSpPr txBox="1"/>
            <p:nvPr/>
          </p:nvSpPr>
          <p:spPr>
            <a:xfrm>
              <a:off x="2322556" y="1718485"/>
              <a:ext cx="6546574" cy="123110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200"/>
                </a:spcAft>
              </a:pPr>
              <a:r>
                <a:rPr lang="hu-HU" sz="2800" dirty="0">
                  <a:solidFill>
                    <a:schemeClr val="bg1"/>
                  </a:solidFill>
                  <a:latin typeface="Nunito" pitchFamily="2" charset="-18"/>
                </a:rPr>
                <a:t>Melyik témára fordítsunk több időt?</a:t>
              </a:r>
            </a:p>
            <a:p>
              <a:pPr algn="ctr"/>
              <a:r>
                <a:rPr lang="hu-HU" sz="3600" dirty="0">
                  <a:solidFill>
                    <a:schemeClr val="bg1"/>
                  </a:solidFill>
                  <a:latin typeface="Nunito SemiBold" panose="020F0502020204030204" pitchFamily="2" charset="-18"/>
                </a:rPr>
                <a:t>Döntse el Ön!</a:t>
              </a:r>
              <a:endParaRPr lang="de-DE" sz="3600" dirty="0">
                <a:solidFill>
                  <a:schemeClr val="bg1"/>
                </a:solidFill>
                <a:latin typeface="Nunito SemiBold" panose="020F0502020204030204" pitchFamily="2" charset="-18"/>
              </a:endParaRPr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7A792C59-C693-600B-BBE6-F50423337412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2025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FFEE938-E253-DB76-AA3C-6F5DE277A489}"/>
              </a:ext>
            </a:extLst>
          </p:cNvPr>
          <p:cNvSpPr txBox="1"/>
          <p:nvPr/>
        </p:nvSpPr>
        <p:spPr>
          <a:xfrm>
            <a:off x="1097279" y="1139689"/>
            <a:ext cx="7059514" cy="800219"/>
          </a:xfrm>
          <a:prstGeom prst="rect">
            <a:avLst/>
          </a:prstGeom>
          <a:solidFill>
            <a:srgbClr val="0A0D13">
              <a:alpha val="38000"/>
            </a:srgbClr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hu-HU" b="1" dirty="0">
                <a:solidFill>
                  <a:srgbClr val="FFFFFF"/>
                </a:solidFill>
              </a:rPr>
              <a:t>„Kibírod, </a:t>
            </a:r>
            <a:r>
              <a:rPr lang="hu-HU" b="1" dirty="0" err="1">
                <a:solidFill>
                  <a:srgbClr val="FFFFFF"/>
                </a:solidFill>
              </a:rPr>
              <a:t>kolega</a:t>
            </a:r>
            <a:r>
              <a:rPr lang="hu-HU" b="1" dirty="0">
                <a:solidFill>
                  <a:srgbClr val="FFFFFF"/>
                </a:solidFill>
              </a:rPr>
              <a:t>?” </a:t>
            </a:r>
            <a:r>
              <a:rPr lang="hu-HU" dirty="0">
                <a:solidFill>
                  <a:srgbClr val="FFFFFF"/>
                </a:solidFill>
              </a:rPr>
              <a:t>csapat</a:t>
            </a:r>
          </a:p>
          <a:p>
            <a:r>
              <a:rPr lang="hu-HU" dirty="0">
                <a:solidFill>
                  <a:srgbClr val="FFFFFF"/>
                </a:solidFill>
              </a:rPr>
              <a:t>Debreceni SZC Mechwart András Gépipari és Informatikai Technikum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8751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CECF0FC6-D57B-48B6-9036-F4FFD91A4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5D18757-E643-B5D6-8E01-A069B50C7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932" y="286603"/>
            <a:ext cx="6750987" cy="1450757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accent2"/>
                </a:solidFill>
              </a:rPr>
              <a:t>Projekt nehézségek</a:t>
            </a:r>
            <a:endParaRPr lang="de-DE">
              <a:solidFill>
                <a:schemeClr val="accent2"/>
              </a:solidFill>
            </a:endParaRPr>
          </a:p>
        </p:txBody>
      </p:sp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CC8357F-A9EA-3EB1-DCE5-432306B30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4204" y="2023962"/>
            <a:ext cx="6697715" cy="3845131"/>
          </a:xfrm>
        </p:spPr>
        <p:txBody>
          <a:bodyPr>
            <a:normAutofit/>
          </a:bodyPr>
          <a:lstStyle/>
          <a:p>
            <a:r>
              <a:rPr lang="hu-HU" dirty="0"/>
              <a:t>Új technológiák megszokása</a:t>
            </a:r>
          </a:p>
          <a:p>
            <a:r>
              <a:rPr lang="hu-HU" dirty="0"/>
              <a:t>Iskolában lassú internet</a:t>
            </a:r>
          </a:p>
          <a:p>
            <a:r>
              <a:rPr lang="hu-HU" dirty="0"/>
              <a:t>Csapattagok idejének szűkössége</a:t>
            </a:r>
          </a:p>
          <a:p>
            <a:r>
              <a:rPr lang="hu-HU" dirty="0"/>
              <a:t>További projektfeladatok elkészítése</a:t>
            </a:r>
          </a:p>
          <a:p>
            <a:r>
              <a:rPr lang="hu-HU" dirty="0" err="1"/>
              <a:t>Easter</a:t>
            </a:r>
            <a:r>
              <a:rPr lang="hu-HU" dirty="0"/>
              <a:t> </a:t>
            </a:r>
            <a:r>
              <a:rPr lang="hu-HU" dirty="0" err="1"/>
              <a:t>egg</a:t>
            </a:r>
            <a:r>
              <a:rPr lang="hu-HU" dirty="0"/>
              <a:t> elrejtésének hiánya</a:t>
            </a:r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717A211C-5863-4303-AC3D-AEBFDF6D6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4150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087519CD-2FFF-42E3-BB0C-FEAA828BA5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823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9746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ECF0FC6-D57B-48B6-9036-F4FFD91A4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9ACE1AC-17AF-6585-52EB-294CCE0C8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932" y="286603"/>
            <a:ext cx="6750987" cy="1450757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accent2"/>
                </a:solidFill>
              </a:rPr>
              <a:t>Továbbfejlesztési ötletek</a:t>
            </a:r>
            <a:endParaRPr lang="de-DE">
              <a:solidFill>
                <a:schemeClr val="accent2"/>
              </a:solidFill>
            </a:endParaRPr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87542CC6-29FF-2261-C375-553FA3BEB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4204" y="2023962"/>
            <a:ext cx="6697715" cy="3845131"/>
          </a:xfrm>
        </p:spPr>
        <p:txBody>
          <a:bodyPr>
            <a:normAutofit/>
          </a:bodyPr>
          <a:lstStyle/>
          <a:p>
            <a:r>
              <a:rPr lang="hu-HU" dirty="0"/>
              <a:t>Többjátékos támogatás (LAN-on keresztül)</a:t>
            </a:r>
          </a:p>
          <a:p>
            <a:r>
              <a:rPr lang="hu-HU" dirty="0"/>
              <a:t>Játékmódok hozzáadása (pl. időlimites játék, speciális szabályok)</a:t>
            </a:r>
          </a:p>
          <a:p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Nehézségi szintek a hajók elhelyezésének optimalizálásához</a:t>
            </a:r>
          </a:p>
          <a:p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Animációk a találatok vizualizálására</a:t>
            </a:r>
            <a:endParaRPr lang="hu-HU" sz="18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WPF modern alternatíváinak vizsgálata (pl. MAUI vagy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Blazor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Teljesítmény optimalizálása a játék gyorsaságának növelése érdekében</a:t>
            </a:r>
            <a:endParaRPr lang="hu-HU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7A211C-5863-4303-AC3D-AEBFDF6D6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4150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7519CD-2FFF-42E3-BB0C-FEAA828BA5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823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3517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C69A1-17A1-186A-A09F-4BBD24AA19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F984D30-5277-D032-6CCD-09BE731A9B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Team magi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2720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36CE6B-864A-06DD-1ADD-5379583E4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4" descr="Pizza auf einem Tisch">
            <a:extLst>
              <a:ext uri="{FF2B5EF4-FFF2-40B4-BE49-F238E27FC236}">
                <a16:creationId xmlns:a16="http://schemas.microsoft.com/office/drawing/2014/main" id="{21A89F77-77A1-3060-78D8-5B95D49ED6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28390" b="12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E7F0FA4-238B-04F1-4FBE-FE4A423CA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rgbClr val="FFFFFF"/>
                </a:solidFill>
              </a:rPr>
              <a:t>Klaszter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Kezelő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79FA9F-3243-A821-60D5-5D36088C3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246179"/>
            <a:ext cx="10058400" cy="1965435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3200" b="1" dirty="0">
                <a:solidFill>
                  <a:srgbClr val="FFFFFF"/>
                </a:solidFill>
              </a:rPr>
              <a:t>„</a:t>
            </a:r>
            <a:r>
              <a:rPr lang="de-DE" sz="3200" b="1" dirty="0" err="1">
                <a:solidFill>
                  <a:srgbClr val="FFFFFF"/>
                </a:solidFill>
              </a:rPr>
              <a:t>Kibírod</a:t>
            </a:r>
            <a:r>
              <a:rPr lang="de-DE" sz="3200" b="1" dirty="0">
                <a:solidFill>
                  <a:srgbClr val="FFFFFF"/>
                </a:solidFill>
              </a:rPr>
              <a:t>, </a:t>
            </a:r>
            <a:r>
              <a:rPr lang="de-DE" sz="3200" b="1" dirty="0" err="1">
                <a:solidFill>
                  <a:srgbClr val="FFFFFF"/>
                </a:solidFill>
              </a:rPr>
              <a:t>kolega</a:t>
            </a:r>
            <a:r>
              <a:rPr lang="de-DE" sz="3200" b="1" dirty="0">
                <a:solidFill>
                  <a:srgbClr val="FFFFFF"/>
                </a:solidFill>
              </a:rPr>
              <a:t>?“ </a:t>
            </a:r>
            <a:r>
              <a:rPr lang="de-DE" sz="3200" b="1" dirty="0" err="1">
                <a:solidFill>
                  <a:srgbClr val="FFFFFF"/>
                </a:solidFill>
              </a:rPr>
              <a:t>csapat</a:t>
            </a:r>
            <a:r>
              <a:rPr lang="de-DE" sz="3200" b="1" dirty="0">
                <a:solidFill>
                  <a:srgbClr val="FFFFFF"/>
                </a:solidFill>
              </a:rPr>
              <a:t> - </a:t>
            </a:r>
            <a:br>
              <a:rPr lang="de-DE" b="1" dirty="0">
                <a:solidFill>
                  <a:srgbClr val="FFFFFF"/>
                </a:solidFill>
              </a:rPr>
            </a:br>
            <a:r>
              <a:rPr lang="de-DE" dirty="0" err="1">
                <a:solidFill>
                  <a:srgbClr val="FFFFFF"/>
                </a:solidFill>
              </a:rPr>
              <a:t>Géczi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Kornél</a:t>
            </a:r>
            <a:r>
              <a:rPr lang="de-DE" dirty="0">
                <a:solidFill>
                  <a:srgbClr val="FFFFFF"/>
                </a:solidFill>
              </a:rPr>
              <a:t>, </a:t>
            </a:r>
            <a:r>
              <a:rPr lang="de-DE" dirty="0" err="1">
                <a:solidFill>
                  <a:srgbClr val="FFFFFF"/>
                </a:solidFill>
              </a:rPr>
              <a:t>Györfi</a:t>
            </a:r>
            <a:r>
              <a:rPr lang="de-DE" dirty="0">
                <a:solidFill>
                  <a:srgbClr val="FFFFFF"/>
                </a:solidFill>
              </a:rPr>
              <a:t> Marcell, Pálóczi </a:t>
            </a:r>
            <a:r>
              <a:rPr lang="de-DE" dirty="0" err="1">
                <a:solidFill>
                  <a:srgbClr val="FFFFFF"/>
                </a:solidFill>
              </a:rPr>
              <a:t>imre</a:t>
            </a:r>
            <a:endParaRPr lang="de-DE" dirty="0">
              <a:solidFill>
                <a:srgbClr val="FFFFFF"/>
              </a:solidFill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92C7639-53F4-6EDA-CFA8-37F064EE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3D04FB57-861A-65D6-7475-F2E4B98D0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6871E42-A38D-BC7E-ED99-FF72962B8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DD57AF-52FD-2DF1-A735-22DA28F4FAD5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2025</a:t>
            </a:r>
          </a:p>
        </p:txBody>
      </p:sp>
    </p:spTree>
    <p:extLst>
      <p:ext uri="{BB962C8B-B14F-4D97-AF65-F5344CB8AC3E}">
        <p14:creationId xmlns:p14="http://schemas.microsoft.com/office/powerpoint/2010/main" val="3816376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4193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09CFE008-3C79-B9E1-6A8D-426267E4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cap="all" dirty="0">
                <a:ln w="3175" cmpd="sng">
                  <a:noFill/>
                </a:ln>
                <a:effectLst/>
              </a:rPr>
              <a:t>Team Members</a:t>
            </a:r>
          </a:p>
        </p:txBody>
      </p:sp>
      <p:graphicFrame>
        <p:nvGraphicFramePr>
          <p:cNvPr id="8" name="Inhaltsplatzhalter 2">
            <a:extLst>
              <a:ext uri="{FF2B5EF4-FFF2-40B4-BE49-F238E27FC236}">
                <a16:creationId xmlns:a16="http://schemas.microsoft.com/office/drawing/2014/main" id="{37535BE6-0123-5CEB-C3F6-2B7F25C5A07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53296292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1564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D0921-757F-4A9E-5DDF-C708FC02B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62058C83-C19F-18C2-826F-4F300FDF504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16171533"/>
              </p:ext>
            </p:extLst>
          </p:nvPr>
        </p:nvGraphicFramePr>
        <p:xfrm>
          <a:off x="1096962" y="1846263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B7492C0-026E-3855-5E5B-992346987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cap="all" dirty="0">
                <a:ln w="3175" cmpd="sng">
                  <a:noFill/>
                </a:ln>
                <a:effectLst/>
              </a:rPr>
              <a:t>Team Members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43B91F-D3C2-80F7-27D3-10E8C0DBD212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0" bIns="1080000" rtlCol="0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Feladat1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Feladat2</a:t>
            </a:r>
          </a:p>
        </p:txBody>
      </p:sp>
    </p:spTree>
    <p:extLst>
      <p:ext uri="{BB962C8B-B14F-4D97-AF65-F5344CB8AC3E}">
        <p14:creationId xmlns:p14="http://schemas.microsoft.com/office/powerpoint/2010/main" val="1941281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6F026-8110-A126-1DB3-F82C42E4A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750FA977-8B68-A202-7008-229A988A9A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11323291"/>
              </p:ext>
            </p:extLst>
          </p:nvPr>
        </p:nvGraphicFramePr>
        <p:xfrm>
          <a:off x="-2733633" y="1851368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8F69E535-4F2D-363D-738A-5AF717A49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cap="all" dirty="0">
                <a:ln w="3175" cmpd="sng">
                  <a:noFill/>
                </a:ln>
                <a:effectLst/>
              </a:rPr>
              <a:t>Team Members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82B00EA-C2FD-0A7D-D295-24712C249AB9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0" bIns="1080000" rtlCol="0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Feladat1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Feladat2</a:t>
            </a:r>
          </a:p>
        </p:txBody>
      </p:sp>
    </p:spTree>
    <p:extLst>
      <p:ext uri="{BB962C8B-B14F-4D97-AF65-F5344CB8AC3E}">
        <p14:creationId xmlns:p14="http://schemas.microsoft.com/office/powerpoint/2010/main" val="1525785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B8C4-86B6-267F-599B-2CF4E7E72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3B0995EC-92D6-2039-206D-10FA18137E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273606569"/>
              </p:ext>
            </p:extLst>
          </p:nvPr>
        </p:nvGraphicFramePr>
        <p:xfrm>
          <a:off x="-6588941" y="1851368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1C7EB9B9-FAE8-94BF-6BD3-D0E6B61D8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cap="all" dirty="0">
                <a:ln w="3175" cmpd="sng">
                  <a:noFill/>
                </a:ln>
                <a:effectLst/>
              </a:rPr>
              <a:t>Team Members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394319E-601C-03F1-23B2-AC169B646630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0" bIns="1080000" rtlCol="0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Feladat1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Feladat2</a:t>
            </a:r>
          </a:p>
        </p:txBody>
      </p:sp>
    </p:spTree>
    <p:extLst>
      <p:ext uri="{BB962C8B-B14F-4D97-AF65-F5344CB8AC3E}">
        <p14:creationId xmlns:p14="http://schemas.microsoft.com/office/powerpoint/2010/main" val="736465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47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2" name="Rectangle 49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73" name="Straight Connector 51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4" name="Rectangle 53">
            <a:extLst>
              <a:ext uri="{FF2B5EF4-FFF2-40B4-BE49-F238E27FC236}">
                <a16:creationId xmlns:a16="http://schemas.microsoft.com/office/drawing/2014/main" id="{C49F6E38-C76D-4CE6-83E5-6F7B5DDF6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169CA80-EE8E-7BE4-9741-AA9D26190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230" y="639097"/>
            <a:ext cx="457915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>
                <a:solidFill>
                  <a:schemeClr val="tx1">
                    <a:lumMod val="85000"/>
                    <a:lumOff val="15000"/>
                  </a:schemeClr>
                </a:solidFill>
              </a:rPr>
              <a:t>Csapatmunka</a:t>
            </a:r>
          </a:p>
        </p:txBody>
      </p:sp>
      <p:sp>
        <p:nvSpPr>
          <p:cNvPr id="75" name="Rectangle 55">
            <a:extLst>
              <a:ext uri="{FF2B5EF4-FFF2-40B4-BE49-F238E27FC236}">
                <a16:creationId xmlns:a16="http://schemas.microsoft.com/office/drawing/2014/main" id="{3E3EF1E0-3F0C-476E-8366-6FDC6F4140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79458" cy="63343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57">
            <a:extLst>
              <a:ext uri="{FF2B5EF4-FFF2-40B4-BE49-F238E27FC236}">
                <a16:creationId xmlns:a16="http://schemas.microsoft.com/office/drawing/2014/main" id="{F17B5613-D9CE-4810-9201-A123DE903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21733"/>
            <a:ext cx="3057906" cy="3408237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fik 7" descr="Ein Bild, das Kreis, Clipart, Grafiken, Kunst enthält.&#10;&#10;KI-generierte Inhalte können fehlerhaft sein.">
            <a:extLst>
              <a:ext uri="{FF2B5EF4-FFF2-40B4-BE49-F238E27FC236}">
                <a16:creationId xmlns:a16="http://schemas.microsoft.com/office/drawing/2014/main" id="{E7B09F15-9EF0-41D1-66E2-8971000AD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36" y="968656"/>
            <a:ext cx="2784700" cy="2114392"/>
          </a:xfrm>
          <a:prstGeom prst="rect">
            <a:avLst/>
          </a:prstGeom>
        </p:spPr>
      </p:pic>
      <p:sp>
        <p:nvSpPr>
          <p:cNvPr id="77" name="Rectangle 59">
            <a:extLst>
              <a:ext uri="{FF2B5EF4-FFF2-40B4-BE49-F238E27FC236}">
                <a16:creationId xmlns:a16="http://schemas.microsoft.com/office/drawing/2014/main" id="{DE5EC5CE-C2C3-4ABC-8672-A86010657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061" y="321733"/>
            <a:ext cx="2583939" cy="1955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61">
            <a:extLst>
              <a:ext uri="{FF2B5EF4-FFF2-40B4-BE49-F238E27FC236}">
                <a16:creationId xmlns:a16="http://schemas.microsoft.com/office/drawing/2014/main" id="{241DA037-ADF2-4A57-B4F3-68A3DC91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879167"/>
            <a:ext cx="3057906" cy="21355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63">
            <a:extLst>
              <a:ext uri="{FF2B5EF4-FFF2-40B4-BE49-F238E27FC236}">
                <a16:creationId xmlns:a16="http://schemas.microsoft.com/office/drawing/2014/main" id="{913DD70C-A9D7-4E64-9001-DE337AFE3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8588" y="2451014"/>
            <a:ext cx="2567411" cy="3532765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3" descr="A képen fekete, sötétség látható&#10;&#10;Automatikusan generált leírás">
            <a:extLst>
              <a:ext uri="{FF2B5EF4-FFF2-40B4-BE49-F238E27FC236}">
                <a16:creationId xmlns:a16="http://schemas.microsoft.com/office/drawing/2014/main" id="{99B24A7F-3FF0-470D-2F57-49242643B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64752" y="3069855"/>
            <a:ext cx="2295082" cy="2295082"/>
          </a:xfrm>
          <a:prstGeom prst="rect">
            <a:avLst/>
          </a:prstGeom>
        </p:spPr>
      </p:pic>
      <p:cxnSp>
        <p:nvCxnSpPr>
          <p:cNvPr id="80" name="Straight Connector 65">
            <a:extLst>
              <a:ext uri="{FF2B5EF4-FFF2-40B4-BE49-F238E27FC236}">
                <a16:creationId xmlns:a16="http://schemas.microsoft.com/office/drawing/2014/main" id="{F3A65A51-8114-4437-8E04-A4FD05BD89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27839" y="4343400"/>
            <a:ext cx="39319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67">
            <a:extLst>
              <a:ext uri="{FF2B5EF4-FFF2-40B4-BE49-F238E27FC236}">
                <a16:creationId xmlns:a16="http://schemas.microsoft.com/office/drawing/2014/main" id="{71FA22CF-116B-4645-966C-12602996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404B88B-611D-49A6-A6CE-50699B730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4077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7">
            <a:extLst>
              <a:ext uri="{FF2B5EF4-FFF2-40B4-BE49-F238E27FC236}">
                <a16:creationId xmlns:a16="http://schemas.microsoft.com/office/drawing/2014/main" id="{CECF0FC6-D57B-48B6-9036-F4FFD91A4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51A608D-80E1-D501-780A-77BFD3A48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932" y="286603"/>
            <a:ext cx="6750987" cy="1450757"/>
          </a:xfrm>
        </p:spPr>
        <p:txBody>
          <a:bodyPr>
            <a:normAutofit/>
          </a:bodyPr>
          <a:lstStyle/>
          <a:p>
            <a:r>
              <a:rPr lang="hu-HU">
                <a:solidFill>
                  <a:schemeClr val="accent2"/>
                </a:solidFill>
              </a:rPr>
              <a:t>Feladatok</a:t>
            </a:r>
            <a:endParaRPr lang="de-DE">
              <a:solidFill>
                <a:schemeClr val="accent2"/>
              </a:solidFill>
            </a:endParaRPr>
          </a:p>
        </p:txBody>
      </p:sp>
      <p:sp>
        <p:nvSpPr>
          <p:cNvPr id="51" name="Inhaltsplatzhalter 2">
            <a:extLst>
              <a:ext uri="{FF2B5EF4-FFF2-40B4-BE49-F238E27FC236}">
                <a16:creationId xmlns:a16="http://schemas.microsoft.com/office/drawing/2014/main" id="{0450F704-6CF1-9C36-ED7E-DDDD421E7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4204" y="2023962"/>
            <a:ext cx="6697715" cy="3845131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hu-HU" dirty="0"/>
              <a:t>Kapcsolat megtervezése</a:t>
            </a:r>
          </a:p>
          <a:p>
            <a:pPr marL="457200" indent="-457200">
              <a:buFont typeface="+mj-lt"/>
              <a:buAutoNum type="arabicPeriod"/>
            </a:pPr>
            <a:r>
              <a:rPr lang="hu-HU" dirty="0"/>
              <a:t>UI igények felmérése</a:t>
            </a:r>
          </a:p>
          <a:p>
            <a:pPr marL="457200" indent="-457200">
              <a:buFont typeface="+mj-lt"/>
              <a:buAutoNum type="arabicPeriod"/>
            </a:pPr>
            <a:r>
              <a:rPr lang="hu-HU" dirty="0"/>
              <a:t>Feladatok kiosztása</a:t>
            </a:r>
          </a:p>
          <a:p>
            <a:pPr marL="457200" indent="-457200">
              <a:buFont typeface="+mj-lt"/>
              <a:buAutoNum type="arabicPeriod"/>
            </a:pPr>
            <a:r>
              <a:rPr lang="hu-HU" dirty="0"/>
              <a:t>Kiosztott feladatok teljesítése</a:t>
            </a:r>
          </a:p>
          <a:p>
            <a:pPr marL="457200" indent="-457200">
              <a:buFont typeface="+mj-lt"/>
              <a:buAutoNum type="arabicPeriod"/>
            </a:pPr>
            <a:r>
              <a:rPr lang="hu-HU" dirty="0"/>
              <a:t>Feladatrészek összekapcsolása</a:t>
            </a:r>
          </a:p>
          <a:p>
            <a:pPr marL="457200" indent="-457200">
              <a:buFont typeface="+mj-lt"/>
              <a:buAutoNum type="arabicPeriod"/>
            </a:pPr>
            <a:r>
              <a:rPr lang="hu-HU" dirty="0"/>
              <a:t>Alkalmazás és TCP-kapcsolat közti kapcsolat létrehozása</a:t>
            </a:r>
          </a:p>
          <a:p>
            <a:pPr marL="457200" indent="-457200">
              <a:buFont typeface="+mj-lt"/>
              <a:buAutoNum type="arabicPeriod"/>
            </a:pPr>
            <a:r>
              <a:rPr lang="hu-HU" dirty="0"/>
              <a:t>Tesztelések</a:t>
            </a:r>
          </a:p>
          <a:p>
            <a:pPr marL="457200" indent="-457200">
              <a:buFont typeface="+mj-lt"/>
              <a:buAutoNum type="arabicPeriod"/>
            </a:pPr>
            <a:r>
              <a:rPr lang="hu-HU" dirty="0"/>
              <a:t>Véglegesítés</a:t>
            </a:r>
          </a:p>
          <a:p>
            <a:pPr marL="457200" indent="-457200">
              <a:buFont typeface="+mj-lt"/>
              <a:buAutoNum type="arabicPeriod"/>
            </a:pPr>
            <a:r>
              <a:rPr lang="hu-HU" dirty="0"/>
              <a:t>Dokumentáció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2" name="Rectangle 9">
            <a:extLst>
              <a:ext uri="{FF2B5EF4-FFF2-40B4-BE49-F238E27FC236}">
                <a16:creationId xmlns:a16="http://schemas.microsoft.com/office/drawing/2014/main" id="{717A211C-5863-4303-AC3D-AEBFDF6D6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4150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53" name="Rectangle 11">
            <a:extLst>
              <a:ext uri="{FF2B5EF4-FFF2-40B4-BE49-F238E27FC236}">
                <a16:creationId xmlns:a16="http://schemas.microsoft.com/office/drawing/2014/main" id="{087519CD-2FFF-42E3-BB0C-FEAA828BA5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823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9924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75">
            <a:extLst>
              <a:ext uri="{FF2B5EF4-FFF2-40B4-BE49-F238E27FC236}">
                <a16:creationId xmlns:a16="http://schemas.microsoft.com/office/drawing/2014/main" id="{CF6BB2E5-F5C5-4876-9282-B0246E035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97" name="Rectangle 77">
            <a:extLst>
              <a:ext uri="{FF2B5EF4-FFF2-40B4-BE49-F238E27FC236}">
                <a16:creationId xmlns:a16="http://schemas.microsoft.com/office/drawing/2014/main" id="{6E53EAE7-3851-4CE7-BE81-EF90F19EF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98" name="Straight Connector 79">
            <a:extLst>
              <a:ext uri="{FF2B5EF4-FFF2-40B4-BE49-F238E27FC236}">
                <a16:creationId xmlns:a16="http://schemas.microsoft.com/office/drawing/2014/main" id="{5C5EFB6A-0AF1-46B2-B103-4AA6C7B31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9" name="Rectangle 81">
            <a:extLst>
              <a:ext uri="{FF2B5EF4-FFF2-40B4-BE49-F238E27FC236}">
                <a16:creationId xmlns:a16="http://schemas.microsoft.com/office/drawing/2014/main" id="{C20A2D63-0D7E-4B4F-A9F2-F9852CC72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83">
            <a:extLst>
              <a:ext uri="{FF2B5EF4-FFF2-40B4-BE49-F238E27FC236}">
                <a16:creationId xmlns:a16="http://schemas.microsoft.com/office/drawing/2014/main" id="{A6A4E53B-937C-4A41-886E-0E12FC9A2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BF7D737-C21D-0D5A-B75D-C33679738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Képernyőfotók az alkalmazásról</a:t>
            </a:r>
          </a:p>
        </p:txBody>
      </p:sp>
      <p:sp>
        <p:nvSpPr>
          <p:cNvPr id="101" name="Rectangle 85">
            <a:extLst>
              <a:ext uri="{FF2B5EF4-FFF2-40B4-BE49-F238E27FC236}">
                <a16:creationId xmlns:a16="http://schemas.microsoft.com/office/drawing/2014/main" id="{2C4AFC42-E333-4873-8029-5F670A05D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8" name="Grafik 7" descr="Ein Bild, das Text, Screenshot, Diagramm, Quadrat enthält.&#10;&#10;Automatisch generierte Beschreibung">
            <a:extLst>
              <a:ext uri="{FF2B5EF4-FFF2-40B4-BE49-F238E27FC236}">
                <a16:creationId xmlns:a16="http://schemas.microsoft.com/office/drawing/2014/main" id="{A42C3625-00F3-A3C1-0EFF-12DD489FA1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" r="29549" b="-3"/>
          <a:stretch/>
        </p:blipFill>
        <p:spPr>
          <a:xfrm>
            <a:off x="4965290" y="321732"/>
            <a:ext cx="3645088" cy="3674848"/>
          </a:xfrm>
          <a:prstGeom prst="rect">
            <a:avLst/>
          </a:prstGeom>
        </p:spPr>
      </p:pic>
      <p:sp>
        <p:nvSpPr>
          <p:cNvPr id="102" name="Rectangle 87">
            <a:extLst>
              <a:ext uri="{FF2B5EF4-FFF2-40B4-BE49-F238E27FC236}">
                <a16:creationId xmlns:a16="http://schemas.microsoft.com/office/drawing/2014/main" id="{7D4F7319-24E1-4DA3-8865-13E84F3C2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8534" y="321732"/>
            <a:ext cx="3088456" cy="2108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0EC7194-C547-F918-018A-709500FF75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97" b="2"/>
          <a:stretch/>
        </p:blipFill>
        <p:spPr>
          <a:xfrm>
            <a:off x="8778534" y="321732"/>
            <a:ext cx="3088456" cy="2108201"/>
          </a:xfrm>
          <a:prstGeom prst="rect">
            <a:avLst/>
          </a:prstGeom>
        </p:spPr>
      </p:pic>
      <p:sp>
        <p:nvSpPr>
          <p:cNvPr id="103" name="Rectangle 89">
            <a:extLst>
              <a:ext uri="{FF2B5EF4-FFF2-40B4-BE49-F238E27FC236}">
                <a16:creationId xmlns:a16="http://schemas.microsoft.com/office/drawing/2014/main" id="{677E6F63-A90A-46ED-8EDD-86C8FFE6A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4157448"/>
            <a:ext cx="3654966" cy="23026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 descr="Ein Bild, das Text, Screenshot, Zahl, Diagramm enthält.&#10;&#10;Automatisch generierte Beschreibung">
            <a:extLst>
              <a:ext uri="{FF2B5EF4-FFF2-40B4-BE49-F238E27FC236}">
                <a16:creationId xmlns:a16="http://schemas.microsoft.com/office/drawing/2014/main" id="{DF7AA6A9-878F-D1EC-D906-6BE6D92CD9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2" r="28359" b="-2"/>
          <a:stretch/>
        </p:blipFill>
        <p:spPr>
          <a:xfrm>
            <a:off x="8788410" y="2590800"/>
            <a:ext cx="3078579" cy="3835895"/>
          </a:xfrm>
          <a:prstGeom prst="rect">
            <a:avLst/>
          </a:prstGeom>
        </p:spPr>
      </p:pic>
      <p:pic>
        <p:nvPicPr>
          <p:cNvPr id="4" name="Grafik 3" descr="Ein Bild, das Text, Screenshot, Schrift, Design enthält.&#10;&#10;Automatisch generierte Beschreibung">
            <a:extLst>
              <a:ext uri="{FF2B5EF4-FFF2-40B4-BE49-F238E27FC236}">
                <a16:creationId xmlns:a16="http://schemas.microsoft.com/office/drawing/2014/main" id="{7A7BF79A-E2AA-6571-28BA-E225744249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" b="5967"/>
          <a:stretch/>
        </p:blipFill>
        <p:spPr>
          <a:xfrm>
            <a:off x="4965290" y="4157448"/>
            <a:ext cx="3654966" cy="230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005408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194</Words>
  <Application>Microsoft Office PowerPoint</Application>
  <PresentationFormat>Breitbild</PresentationFormat>
  <Paragraphs>61</Paragraphs>
  <Slides>12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Nunito</vt:lpstr>
      <vt:lpstr>Nunito SemiBold</vt:lpstr>
      <vt:lpstr>Rückblick</vt:lpstr>
      <vt:lpstr>PowerPoint-Präsentation</vt:lpstr>
      <vt:lpstr>Klaszter Kezelő</vt:lpstr>
      <vt:lpstr>Team Members</vt:lpstr>
      <vt:lpstr>Team Members</vt:lpstr>
      <vt:lpstr>Team Members</vt:lpstr>
      <vt:lpstr>Team Members</vt:lpstr>
      <vt:lpstr>Csapatmunka</vt:lpstr>
      <vt:lpstr>Feladatok</vt:lpstr>
      <vt:lpstr>Képernyőfotók az alkalmazásról</vt:lpstr>
      <vt:lpstr>Projekt nehézségek</vt:lpstr>
      <vt:lpstr>Továbbfejlesztési ötletek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Projekt</dc:title>
  <dc:creator>Pálóczi Imre</dc:creator>
  <cp:lastModifiedBy>Pálóczi Imre</cp:lastModifiedBy>
  <cp:revision>22</cp:revision>
  <dcterms:created xsi:type="dcterms:W3CDTF">2024-09-29T18:10:15Z</dcterms:created>
  <dcterms:modified xsi:type="dcterms:W3CDTF">2025-02-21T16:26:19Z</dcterms:modified>
</cp:coreProperties>
</file>

<file path=docProps/thumbnail.jpeg>
</file>